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28803600" cy="43205400"/>
  <p:notesSz cx="6797675" cy="9926638"/>
  <p:defaultTextStyle>
    <a:defPPr>
      <a:defRPr lang="fr-FR"/>
    </a:defPPr>
    <a:lvl1pPr marL="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1pPr>
    <a:lvl2pPr marL="2057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2pPr>
    <a:lvl3pPr marL="4114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3pPr>
    <a:lvl4pPr marL="6172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4pPr>
    <a:lvl5pPr marL="82296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5pPr>
    <a:lvl6pPr marL="102870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6pPr>
    <a:lvl7pPr marL="12344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7pPr>
    <a:lvl8pPr marL="14401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8pPr>
    <a:lvl9pPr marL="16459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9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135B"/>
    <a:srgbClr val="B9176C"/>
    <a:srgbClr val="0FD182"/>
    <a:srgbClr val="64EFF6"/>
    <a:srgbClr val="6ECA62"/>
    <a:srgbClr val="5BABF3"/>
    <a:srgbClr val="A8F6FA"/>
    <a:srgbClr val="1E8BEE"/>
    <a:srgbClr val="41DD03"/>
    <a:srgbClr val="9DD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545" autoAdjust="0"/>
    <p:restoredTop sz="99140" autoAdjust="0"/>
  </p:normalViewPr>
  <p:slideViewPr>
    <p:cSldViewPr>
      <p:cViewPr>
        <p:scale>
          <a:sx n="53" d="100"/>
          <a:sy n="53" d="100"/>
        </p:scale>
        <p:origin x="852" y="-8994"/>
      </p:cViewPr>
      <p:guideLst>
        <p:guide orient="horz" pos="13608"/>
        <p:guide pos="90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AB5F1-230D-4006-8322-E67CF40CF00A}" type="datetimeFigureOut">
              <a:rPr lang="fr-FR" smtClean="0"/>
              <a:pPr/>
              <a:t>27/10/2022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0" y="744538"/>
            <a:ext cx="24796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B2376-DF8F-480C-9694-4200A8BA88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B2376-DF8F-480C-9694-4200A8BA880C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60270" y="13421686"/>
            <a:ext cx="24483060" cy="9261156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20540" y="24483060"/>
            <a:ext cx="20162520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2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846E-F126-4F78-85CC-A9DE8C36B1DB}" type="datetimeFigureOut">
              <a:rPr lang="fr-FR" smtClean="0"/>
              <a:pPr/>
              <a:t>27/10/2022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E29C-CD8B-4EC0-A70D-B654AD8A26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846E-F126-4F78-85CC-A9DE8C36B1DB}" type="datetimeFigureOut">
              <a:rPr lang="fr-FR" smtClean="0"/>
              <a:pPr/>
              <a:t>27/10/2022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E29C-CD8B-4EC0-A70D-B654AD8A26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0882610" y="1730226"/>
            <a:ext cx="6480810" cy="36864606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440180" y="1730226"/>
            <a:ext cx="18962370" cy="3686460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846E-F126-4F78-85CC-A9DE8C36B1DB}" type="datetimeFigureOut">
              <a:rPr lang="fr-FR" smtClean="0"/>
              <a:pPr/>
              <a:t>27/10/2022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E29C-CD8B-4EC0-A70D-B654AD8A26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846E-F126-4F78-85CC-A9DE8C36B1DB}" type="datetimeFigureOut">
              <a:rPr lang="fr-FR" smtClean="0"/>
              <a:pPr/>
              <a:t>27/10/2022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E29C-CD8B-4EC0-A70D-B654AD8A26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75287" y="27763471"/>
            <a:ext cx="24483060" cy="8581073"/>
          </a:xfrm>
        </p:spPr>
        <p:txBody>
          <a:bodyPr anchor="t"/>
          <a:lstStyle>
            <a:lvl1pPr algn="l">
              <a:defRPr sz="18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75287" y="18312297"/>
            <a:ext cx="24483060" cy="9451177"/>
          </a:xfrm>
        </p:spPr>
        <p:txBody>
          <a:bodyPr anchor="b"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205740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2pPr>
            <a:lvl3pPr marL="4114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172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2296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846E-F126-4F78-85CC-A9DE8C36B1DB}" type="datetimeFigureOut">
              <a:rPr lang="fr-FR" smtClean="0"/>
              <a:pPr/>
              <a:t>27/10/2022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E29C-CD8B-4EC0-A70D-B654AD8A26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40180" y="10081267"/>
            <a:ext cx="12721590" cy="28513565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4641830" y="10081267"/>
            <a:ext cx="12721590" cy="28513565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846E-F126-4F78-85CC-A9DE8C36B1DB}" type="datetimeFigureOut">
              <a:rPr lang="fr-FR" smtClean="0"/>
              <a:pPr/>
              <a:t>27/10/2022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E29C-CD8B-4EC0-A70D-B654AD8A26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40182" y="9671210"/>
            <a:ext cx="12726592" cy="4030501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440182" y="13701711"/>
            <a:ext cx="12726592" cy="24893114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4631832" y="9671210"/>
            <a:ext cx="12731590" cy="4030501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4631832" y="13701711"/>
            <a:ext cx="12731590" cy="24893114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846E-F126-4F78-85CC-A9DE8C36B1DB}" type="datetimeFigureOut">
              <a:rPr lang="fr-FR" smtClean="0"/>
              <a:pPr/>
              <a:t>27/10/2022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E29C-CD8B-4EC0-A70D-B654AD8A26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846E-F126-4F78-85CC-A9DE8C36B1DB}" type="datetimeFigureOut">
              <a:rPr lang="fr-FR" smtClean="0"/>
              <a:pPr/>
              <a:t>27/10/2022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E29C-CD8B-4EC0-A70D-B654AD8A26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846E-F126-4F78-85CC-A9DE8C36B1DB}" type="datetimeFigureOut">
              <a:rPr lang="fr-FR" smtClean="0"/>
              <a:pPr/>
              <a:t>27/10/2022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E29C-CD8B-4EC0-A70D-B654AD8A26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0182" y="1720217"/>
            <a:ext cx="9476187" cy="7320915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61407" y="1720219"/>
            <a:ext cx="16102015" cy="36874613"/>
          </a:xfrm>
        </p:spPr>
        <p:txBody>
          <a:bodyPr/>
          <a:lstStyle>
            <a:lvl1pPr>
              <a:defRPr sz="14400"/>
            </a:lvl1pPr>
            <a:lvl2pPr>
              <a:defRPr sz="126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40182" y="9041134"/>
            <a:ext cx="9476187" cy="29553698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846E-F126-4F78-85CC-A9DE8C36B1DB}" type="datetimeFigureOut">
              <a:rPr lang="fr-FR" smtClean="0"/>
              <a:pPr/>
              <a:t>27/10/2022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E29C-CD8B-4EC0-A70D-B654AD8A26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45707" y="30243782"/>
            <a:ext cx="17282160" cy="3570451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645707" y="3860481"/>
            <a:ext cx="17282160" cy="25923240"/>
          </a:xfrm>
        </p:spPr>
        <p:txBody>
          <a:bodyPr/>
          <a:lstStyle>
            <a:lvl1pPr marL="0" indent="0">
              <a:buNone/>
              <a:defRPr sz="14400"/>
            </a:lvl1pPr>
            <a:lvl2pPr marL="2057400" indent="0">
              <a:buNone/>
              <a:defRPr sz="12600"/>
            </a:lvl2pPr>
            <a:lvl3pPr marL="4114800" indent="0">
              <a:buNone/>
              <a:defRPr sz="10800"/>
            </a:lvl3pPr>
            <a:lvl4pPr marL="6172200" indent="0">
              <a:buNone/>
              <a:defRPr sz="9000"/>
            </a:lvl4pPr>
            <a:lvl5pPr marL="8229600" indent="0">
              <a:buNone/>
              <a:defRPr sz="9000"/>
            </a:lvl5pPr>
            <a:lvl6pPr marL="10287000" indent="0">
              <a:buNone/>
              <a:defRPr sz="9000"/>
            </a:lvl6pPr>
            <a:lvl7pPr marL="12344400" indent="0">
              <a:buNone/>
              <a:defRPr sz="9000"/>
            </a:lvl7pPr>
            <a:lvl8pPr marL="14401800" indent="0">
              <a:buNone/>
              <a:defRPr sz="9000"/>
            </a:lvl8pPr>
            <a:lvl9pPr marL="16459200" indent="0">
              <a:buNone/>
              <a:defRPr sz="9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645707" y="33814233"/>
            <a:ext cx="17282160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846E-F126-4F78-85CC-A9DE8C36B1DB}" type="datetimeFigureOut">
              <a:rPr lang="fr-FR" smtClean="0"/>
              <a:pPr/>
              <a:t>27/10/2022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E29C-CD8B-4EC0-A70D-B654AD8A26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40180" y="1730219"/>
            <a:ext cx="25923240" cy="7200900"/>
          </a:xfrm>
          <a:prstGeom prst="rect">
            <a:avLst/>
          </a:prstGeom>
        </p:spPr>
        <p:txBody>
          <a:bodyPr vert="horz" lIns="411480" tIns="205740" rIns="411480" bIns="20574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40180" y="10081267"/>
            <a:ext cx="25923240" cy="28513565"/>
          </a:xfrm>
          <a:prstGeom prst="rect">
            <a:avLst/>
          </a:prstGeom>
        </p:spPr>
        <p:txBody>
          <a:bodyPr vert="horz" lIns="411480" tIns="205740" rIns="411480" bIns="20574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40180" y="40045010"/>
            <a:ext cx="6720840" cy="2300286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D846E-F126-4F78-85CC-A9DE8C36B1DB}" type="datetimeFigureOut">
              <a:rPr lang="fr-FR" smtClean="0"/>
              <a:pPr/>
              <a:t>27/10/2022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841230" y="40045010"/>
            <a:ext cx="9121140" cy="2300286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0642580" y="40045010"/>
            <a:ext cx="6720840" cy="2300286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0E29C-CD8B-4EC0-A70D-B654AD8A26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14800" rtl="0" eaLnBrk="1" latinLnBrk="0" hangingPunct="1">
        <a:spcBef>
          <a:spcPct val="0"/>
        </a:spcBef>
        <a:buNone/>
        <a:defRPr sz="19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0" indent="-1543050" algn="l" defTabSz="4114800" rtl="0" eaLnBrk="1" latinLnBrk="0" hangingPunct="1">
        <a:spcBef>
          <a:spcPct val="20000"/>
        </a:spcBef>
        <a:buFont typeface="Arial" pitchFamily="34" charset="0"/>
        <a:buChar char="•"/>
        <a:defRPr sz="14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3275" indent="-1285875" algn="l" defTabSz="4114800" rtl="0" eaLnBrk="1" latinLnBrk="0" hangingPunct="1">
        <a:spcBef>
          <a:spcPct val="20000"/>
        </a:spcBef>
        <a:buFont typeface="Arial" pitchFamily="34" charset="0"/>
        <a:buChar char="–"/>
        <a:defRPr sz="126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0" indent="-1028700" algn="l" defTabSz="4114800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0" indent="-1028700" algn="l" defTabSz="4114800" rtl="0" eaLnBrk="1" latinLnBrk="0" hangingPunct="1">
        <a:spcBef>
          <a:spcPct val="20000"/>
        </a:spcBef>
        <a:buFont typeface="Arial" pitchFamily="34" charset="0"/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à coins arrondis 10"/>
          <p:cNvSpPr/>
          <p:nvPr/>
        </p:nvSpPr>
        <p:spPr>
          <a:xfrm>
            <a:off x="631285" y="11611145"/>
            <a:ext cx="27541030" cy="27921547"/>
          </a:xfrm>
          <a:prstGeom prst="roundRect">
            <a:avLst/>
          </a:prstGeom>
          <a:solidFill>
            <a:srgbClr val="64EFF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b="1" dirty="0" smtClean="0">
                <a:solidFill>
                  <a:srgbClr val="0070C0"/>
                </a:solidFill>
              </a:rPr>
              <a:t>Comité </a:t>
            </a:r>
            <a:r>
              <a:rPr lang="fr-FR" b="1" dirty="0">
                <a:solidFill>
                  <a:srgbClr val="0070C0"/>
                </a:solidFill>
              </a:rPr>
              <a:t>de </a:t>
            </a:r>
            <a:r>
              <a:rPr lang="fr-FR" b="1" dirty="0" smtClean="0">
                <a:solidFill>
                  <a:srgbClr val="0070C0"/>
                </a:solidFill>
              </a:rPr>
              <a:t>Pilotage</a:t>
            </a:r>
          </a:p>
          <a:p>
            <a:pPr algn="ctr"/>
            <a:endParaRPr lang="fr-FR" sz="1400" b="1" dirty="0">
              <a:solidFill>
                <a:srgbClr val="0070C0"/>
              </a:solidFill>
            </a:endParaRPr>
          </a:p>
          <a:p>
            <a:pPr algn="ctr"/>
            <a:endParaRPr lang="fr-FR" sz="1400" b="1" dirty="0" smtClean="0">
              <a:solidFill>
                <a:srgbClr val="0070C0"/>
              </a:solidFill>
            </a:endParaRPr>
          </a:p>
          <a:p>
            <a:pPr algn="ctr"/>
            <a:endParaRPr lang="fr-FR" sz="1400" b="1" dirty="0">
              <a:solidFill>
                <a:srgbClr val="0070C0"/>
              </a:solidFill>
            </a:endParaRPr>
          </a:p>
          <a:p>
            <a:pPr algn="ctr"/>
            <a:endParaRPr lang="fr-FR" sz="1400" b="1" dirty="0" smtClean="0">
              <a:solidFill>
                <a:srgbClr val="0070C0"/>
              </a:solidFill>
            </a:endParaRPr>
          </a:p>
          <a:p>
            <a:pPr algn="ctr"/>
            <a:r>
              <a:rPr lang="fr-FR" sz="4800" dirty="0" smtClean="0">
                <a:solidFill>
                  <a:srgbClr val="0070C0"/>
                </a:solidFill>
              </a:rPr>
              <a:t>Orientation </a:t>
            </a:r>
            <a:r>
              <a:rPr lang="fr-FR" sz="4800" dirty="0">
                <a:solidFill>
                  <a:srgbClr val="0070C0"/>
                </a:solidFill>
              </a:rPr>
              <a:t>stratégique et scientifique de l’ONAB</a:t>
            </a:r>
          </a:p>
          <a:p>
            <a:pPr algn="ctr"/>
            <a:r>
              <a:rPr lang="fr-FR" sz="4800" dirty="0">
                <a:solidFill>
                  <a:srgbClr val="0070C0"/>
                </a:solidFill>
              </a:rPr>
              <a:t>Validation des livrables, de l’entrée d’un nouveau partenaire,</a:t>
            </a:r>
          </a:p>
          <a:p>
            <a:pPr algn="ctr"/>
            <a:r>
              <a:rPr lang="fr-FR" sz="4800" dirty="0">
                <a:solidFill>
                  <a:srgbClr val="0070C0"/>
                </a:solidFill>
              </a:rPr>
              <a:t>Contrôle du respect des règles de confidentialité</a:t>
            </a:r>
          </a:p>
          <a:p>
            <a:pPr algn="ctr"/>
            <a:r>
              <a:rPr lang="fr-FR" sz="4800" dirty="0">
                <a:solidFill>
                  <a:srgbClr val="0070C0"/>
                </a:solidFill>
              </a:rPr>
              <a:t>Validation des publications et communications relatives à l’ONAB dans son ensemble</a:t>
            </a:r>
            <a:endParaRPr lang="fr-FR" sz="13800" dirty="0">
              <a:solidFill>
                <a:srgbClr val="0070C0"/>
              </a:solidFill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9612034" y="28443487"/>
            <a:ext cx="9552300" cy="4464469"/>
          </a:xfrm>
          <a:prstGeom prst="roundRect">
            <a:avLst/>
          </a:prstGeom>
          <a:solidFill>
            <a:srgbClr val="0FD182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FD182"/>
              </a:solidFill>
            </a:endParaRPr>
          </a:p>
          <a:p>
            <a:pPr algn="ctr"/>
            <a:endParaRPr lang="fr-FR" dirty="0">
              <a:solidFill>
                <a:srgbClr val="0FD182"/>
              </a:solidFill>
            </a:endParaRPr>
          </a:p>
          <a:p>
            <a:pPr algn="ctr"/>
            <a:endParaRPr lang="fr-FR" dirty="0">
              <a:solidFill>
                <a:srgbClr val="0FD182"/>
              </a:solidFill>
            </a:endParaRPr>
          </a:p>
          <a:p>
            <a:pPr algn="ctr"/>
            <a:endParaRPr lang="fr-FR" dirty="0">
              <a:solidFill>
                <a:srgbClr val="0FD182"/>
              </a:solidFill>
            </a:endParaRPr>
          </a:p>
          <a:p>
            <a:pPr algn="ctr"/>
            <a:endParaRPr lang="fr-FR" dirty="0">
              <a:solidFill>
                <a:srgbClr val="0FD182"/>
              </a:solidFill>
            </a:endParaRPr>
          </a:p>
          <a:p>
            <a:pPr algn="ctr"/>
            <a:endParaRPr lang="fr-FR" dirty="0">
              <a:solidFill>
                <a:srgbClr val="0FD182"/>
              </a:solidFill>
            </a:endParaRPr>
          </a:p>
          <a:p>
            <a:pPr algn="ctr"/>
            <a:endParaRPr lang="fr-FR" dirty="0">
              <a:solidFill>
                <a:srgbClr val="0FD182"/>
              </a:solidFill>
            </a:endParaRPr>
          </a:p>
          <a:p>
            <a:pPr algn="ctr"/>
            <a:endParaRPr lang="fr-FR" dirty="0">
              <a:solidFill>
                <a:srgbClr val="0FD182"/>
              </a:solidFill>
            </a:endParaRPr>
          </a:p>
          <a:p>
            <a:pPr algn="ctr"/>
            <a:endParaRPr lang="fr-FR" dirty="0">
              <a:solidFill>
                <a:srgbClr val="0FD182"/>
              </a:solidFill>
            </a:endParaRPr>
          </a:p>
          <a:p>
            <a:pPr algn="ctr"/>
            <a:endParaRPr lang="fr-FR" dirty="0">
              <a:solidFill>
                <a:srgbClr val="0FD182"/>
              </a:solidFill>
            </a:endParaRPr>
          </a:p>
          <a:p>
            <a:pPr algn="ctr"/>
            <a:endParaRPr lang="fr-FR" dirty="0">
              <a:solidFill>
                <a:srgbClr val="0FD182"/>
              </a:solidFill>
            </a:endParaRPr>
          </a:p>
          <a:p>
            <a:pPr algn="ctr"/>
            <a:endParaRPr lang="fr-FR" sz="1600" dirty="0">
              <a:solidFill>
                <a:srgbClr val="0FD182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364164" y="11987218"/>
            <a:ext cx="20075273" cy="17032306"/>
          </a:xfrm>
          <a:prstGeom prst="roundRect">
            <a:avLst/>
          </a:prstGeom>
          <a:solidFill>
            <a:srgbClr val="0FD182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sz="6000" dirty="0"/>
          </a:p>
          <a:p>
            <a:pPr algn="ctr"/>
            <a:endParaRPr lang="fr-FR" sz="1100" dirty="0"/>
          </a:p>
          <a:p>
            <a:pPr algn="ctr"/>
            <a:r>
              <a:rPr lang="fr-FR" b="1" dirty="0">
                <a:solidFill>
                  <a:schemeClr val="accent1"/>
                </a:solidFill>
              </a:rPr>
              <a:t>Comité</a:t>
            </a:r>
            <a:r>
              <a:rPr lang="fr-FR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r-FR" b="1" dirty="0">
                <a:solidFill>
                  <a:schemeClr val="accent1"/>
                </a:solidFill>
              </a:rPr>
              <a:t>opérationnel</a:t>
            </a:r>
          </a:p>
          <a:p>
            <a:pPr algn="ctr"/>
            <a:r>
              <a:rPr lang="fr-FR" sz="4000" dirty="0"/>
              <a:t>Coordination des travaux en lien avec les anomalies</a:t>
            </a:r>
          </a:p>
          <a:p>
            <a:pPr algn="ctr"/>
            <a:r>
              <a:rPr lang="fr-FR" sz="4000" dirty="0"/>
              <a:t>Etablissement des priorités en cas d’émergence d’anomalies selon les moyens mis à </a:t>
            </a:r>
            <a:r>
              <a:rPr lang="fr-FR" sz="4000" dirty="0" smtClean="0"/>
              <a:t>disposition </a:t>
            </a:r>
            <a:r>
              <a:rPr lang="fr-FR" sz="4000" dirty="0"/>
              <a:t>Communication via des bulletins d’informations statistiques sur les remontées d’anomalies et les éventuelles avancées scientifiques</a:t>
            </a:r>
          </a:p>
          <a:p>
            <a:pPr algn="ctr"/>
            <a:r>
              <a:rPr lang="fr-FR" sz="4000" dirty="0"/>
              <a:t>Mise en place du programme des journées d’informations autour de l’ONAB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5559133" y="12541753"/>
            <a:ext cx="17685334" cy="7404763"/>
          </a:xfrm>
          <a:prstGeom prst="roundRect">
            <a:avLst/>
          </a:prstGeom>
          <a:solidFill>
            <a:srgbClr val="1E8BEE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sz="4800" dirty="0"/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Cellule</a:t>
            </a:r>
            <a:r>
              <a:rPr lang="fr-FR" b="1" dirty="0">
                <a:solidFill>
                  <a:srgbClr val="00B0F0"/>
                </a:solidFill>
              </a:rPr>
              <a:t> </a:t>
            </a:r>
            <a:r>
              <a:rPr lang="fr-FR" b="1" dirty="0">
                <a:solidFill>
                  <a:schemeClr val="bg1"/>
                </a:solidFill>
              </a:rPr>
              <a:t>de</a:t>
            </a:r>
            <a:r>
              <a:rPr lang="fr-FR" b="1" dirty="0">
                <a:solidFill>
                  <a:srgbClr val="00B0F0"/>
                </a:solidFill>
              </a:rPr>
              <a:t> </a:t>
            </a:r>
            <a:r>
              <a:rPr lang="fr-FR" b="1" dirty="0">
                <a:solidFill>
                  <a:schemeClr val="bg1"/>
                </a:solidFill>
              </a:rPr>
              <a:t>coordination</a:t>
            </a:r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3" cstate="print"/>
          <a:srcRect l="21788" t="21873" r="1738" b="63850"/>
          <a:stretch>
            <a:fillRect/>
          </a:stretch>
        </p:blipFill>
        <p:spPr bwMode="auto">
          <a:xfrm>
            <a:off x="504256" y="720080"/>
            <a:ext cx="27939104" cy="441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à coins arrondis 16"/>
          <p:cNvSpPr/>
          <p:nvPr/>
        </p:nvSpPr>
        <p:spPr>
          <a:xfrm>
            <a:off x="20283095" y="3960740"/>
            <a:ext cx="8160265" cy="183548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L’apparition d’anomalies génétiques est inévitable. Elles résultent de mutations aléatoires de l'ADN 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735992" y="7345116"/>
            <a:ext cx="27541030" cy="3264263"/>
          </a:xfrm>
          <a:prstGeom prst="roundRect">
            <a:avLst/>
          </a:prstGeom>
          <a:solidFill>
            <a:srgbClr val="1E8BE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fr-FR" sz="4400" dirty="0"/>
              <a:t>L’</a:t>
            </a:r>
            <a:r>
              <a:rPr lang="fr-FR" sz="4400" b="1" dirty="0"/>
              <a:t>ONAB </a:t>
            </a:r>
            <a:r>
              <a:rPr lang="fr-FR" sz="4400" dirty="0"/>
              <a:t>assure une </a:t>
            </a:r>
            <a:r>
              <a:rPr lang="fr-FR" sz="4400" b="1" dirty="0"/>
              <a:t>mission de surveillance </a:t>
            </a:r>
            <a:r>
              <a:rPr lang="fr-FR" sz="4400" dirty="0"/>
              <a:t>des anomalies par une veille scientifique et technique et un recueil systématique d’informations cliniques en élevage. En cas d’émergence, l’Observatoire alerte la profession.</a:t>
            </a:r>
          </a:p>
          <a:p>
            <a:pPr algn="ctr" fontAlgn="ctr"/>
            <a:r>
              <a:rPr lang="fr-FR" sz="4400" b="1" dirty="0"/>
              <a:t>Les partenaires </a:t>
            </a:r>
            <a:r>
              <a:rPr lang="fr-FR" sz="4400" dirty="0"/>
              <a:t>s’engagent à partager au sein de l’ONAB toutes les informations dont ils disposent, en lien avec les anomalies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8277815" y="5256884"/>
            <a:ext cx="1245738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Arial Rounded MT Bold" pitchFamily="34" charset="0"/>
              </a:rPr>
              <a:t>Fonctionnement</a:t>
            </a:r>
            <a:endParaRPr lang="fr-FR" sz="8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2050" name="Picture 2" descr="France génétique elev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9657" y="1594964"/>
            <a:ext cx="2555489" cy="1598889"/>
          </a:xfrm>
          <a:prstGeom prst="rect">
            <a:avLst/>
          </a:prstGeom>
          <a:noFill/>
        </p:spPr>
      </p:pic>
      <p:sp>
        <p:nvSpPr>
          <p:cNvPr id="72" name="ZoneTexte 71"/>
          <p:cNvSpPr txBox="1"/>
          <p:nvPr/>
        </p:nvSpPr>
        <p:spPr>
          <a:xfrm>
            <a:off x="8616837" y="39833053"/>
            <a:ext cx="115699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Arial Rounded MT Bold" pitchFamily="34" charset="0"/>
              </a:rPr>
              <a:t>Partenaires de l’ONAB</a:t>
            </a:r>
          </a:p>
        </p:txBody>
      </p:sp>
      <p:sp>
        <p:nvSpPr>
          <p:cNvPr id="77" name="Rectangle à coins arrondis 76"/>
          <p:cNvSpPr/>
          <p:nvPr/>
        </p:nvSpPr>
        <p:spPr>
          <a:xfrm>
            <a:off x="19532201" y="32680870"/>
            <a:ext cx="8191079" cy="260335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fr-FR" sz="4000" b="1" dirty="0">
                <a:solidFill>
                  <a:schemeClr val="bg2">
                    <a:lumMod val="90000"/>
                  </a:schemeClr>
                </a:solidFill>
              </a:rPr>
              <a:t>SNGTV </a:t>
            </a:r>
          </a:p>
          <a:p>
            <a:pPr algn="ctr" fontAlgn="ctr"/>
            <a:r>
              <a:rPr lang="fr-FR" sz="3200" dirty="0">
                <a:solidFill>
                  <a:schemeClr val="bg2">
                    <a:lumMod val="90000"/>
                  </a:schemeClr>
                </a:solidFill>
              </a:rPr>
              <a:t>Membre comité de pilotage </a:t>
            </a:r>
            <a:r>
              <a:rPr lang="fr-FR" sz="4000" dirty="0"/>
              <a:t>Communication pour sensibiliser leurs réseaux</a:t>
            </a:r>
          </a:p>
        </p:txBody>
      </p:sp>
      <p:sp>
        <p:nvSpPr>
          <p:cNvPr id="82" name="Rectangle à coins arrondis 81"/>
          <p:cNvSpPr/>
          <p:nvPr/>
        </p:nvSpPr>
        <p:spPr>
          <a:xfrm>
            <a:off x="10283531" y="29439061"/>
            <a:ext cx="8191079" cy="309437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fr-FR" sz="4000" b="1" dirty="0">
                <a:solidFill>
                  <a:schemeClr val="bg2">
                    <a:lumMod val="90000"/>
                  </a:schemeClr>
                </a:solidFill>
              </a:rPr>
              <a:t>Ecoles vétérinaires</a:t>
            </a:r>
          </a:p>
          <a:p>
            <a:pPr algn="ctr" fontAlgn="ctr"/>
            <a:r>
              <a:rPr lang="fr-FR" sz="3200" dirty="0">
                <a:solidFill>
                  <a:schemeClr val="bg2">
                    <a:lumMod val="90000"/>
                  </a:schemeClr>
                </a:solidFill>
              </a:rPr>
              <a:t>Membre comité de pilotage</a:t>
            </a:r>
          </a:p>
          <a:p>
            <a:pPr algn="ctr" fontAlgn="ctr"/>
            <a:r>
              <a:rPr lang="fr-FR" sz="4000" dirty="0" err="1"/>
              <a:t>Phénotypage</a:t>
            </a:r>
            <a:r>
              <a:rPr lang="fr-FR" sz="4000" dirty="0"/>
              <a:t> fin d’anomalies</a:t>
            </a:r>
            <a:endParaRPr lang="fr-FR" sz="1400" b="1" dirty="0"/>
          </a:p>
          <a:p>
            <a:pPr algn="ctr" fontAlgn="ctr"/>
            <a:r>
              <a:rPr lang="fr-FR" sz="4000" dirty="0"/>
              <a:t>Sensibilisation de leurs réseaux</a:t>
            </a:r>
          </a:p>
        </p:txBody>
      </p:sp>
      <p:sp>
        <p:nvSpPr>
          <p:cNvPr id="83" name="Rectangle à coins arrondis 82"/>
          <p:cNvSpPr/>
          <p:nvPr/>
        </p:nvSpPr>
        <p:spPr>
          <a:xfrm>
            <a:off x="5971077" y="20325728"/>
            <a:ext cx="8358715" cy="415729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fr-FR" sz="4000" b="1" dirty="0">
                <a:solidFill>
                  <a:schemeClr val="bg2">
                    <a:lumMod val="90000"/>
                  </a:schemeClr>
                </a:solidFill>
              </a:rPr>
              <a:t>Races de France</a:t>
            </a:r>
          </a:p>
          <a:p>
            <a:pPr algn="ctr" fontAlgn="ctr"/>
            <a:r>
              <a:rPr lang="fr-FR" sz="3200" dirty="0">
                <a:solidFill>
                  <a:schemeClr val="bg2">
                    <a:lumMod val="90000"/>
                  </a:schemeClr>
                </a:solidFill>
              </a:rPr>
              <a:t>Membre comité de pilotage </a:t>
            </a:r>
          </a:p>
          <a:p>
            <a:pPr algn="ctr" fontAlgn="ctr"/>
            <a:r>
              <a:rPr lang="fr-FR" sz="3200" dirty="0">
                <a:solidFill>
                  <a:schemeClr val="bg2">
                    <a:lumMod val="90000"/>
                  </a:schemeClr>
                </a:solidFill>
              </a:rPr>
              <a:t>Représentant OS</a:t>
            </a:r>
          </a:p>
          <a:p>
            <a:pPr algn="ctr" fontAlgn="ctr"/>
            <a:r>
              <a:rPr lang="fr-FR" sz="4000" dirty="0"/>
              <a:t>Communication pour sensibiliser leurs réseaux</a:t>
            </a:r>
          </a:p>
          <a:p>
            <a:pPr algn="ctr" fontAlgn="ctr"/>
            <a:r>
              <a:rPr lang="fr-FR" sz="4000" dirty="0"/>
              <a:t>Entretien d’un réseau de référents ONAB au sein des OS</a:t>
            </a:r>
          </a:p>
        </p:txBody>
      </p:sp>
      <p:sp>
        <p:nvSpPr>
          <p:cNvPr id="84" name="Rectangle à coins arrondis 83"/>
          <p:cNvSpPr/>
          <p:nvPr/>
        </p:nvSpPr>
        <p:spPr>
          <a:xfrm>
            <a:off x="19491638" y="29439061"/>
            <a:ext cx="8191079" cy="301489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fr-FR" sz="4000" b="1" dirty="0">
                <a:solidFill>
                  <a:schemeClr val="bg2">
                    <a:lumMod val="90000"/>
                  </a:schemeClr>
                </a:solidFill>
              </a:rPr>
              <a:t>Entreprises de Sélection</a:t>
            </a:r>
          </a:p>
          <a:p>
            <a:pPr algn="ctr" fontAlgn="ctr"/>
            <a:r>
              <a:rPr lang="fr-FR" sz="3200" dirty="0">
                <a:solidFill>
                  <a:schemeClr val="bg2">
                    <a:lumMod val="90000"/>
                  </a:schemeClr>
                </a:solidFill>
              </a:rPr>
              <a:t>Membre comité de pilotage</a:t>
            </a:r>
          </a:p>
          <a:p>
            <a:pPr algn="ctr" fontAlgn="ctr"/>
            <a:r>
              <a:rPr lang="fr-FR" sz="4000" dirty="0"/>
              <a:t>Sensibilisation de leurs réseaux</a:t>
            </a:r>
          </a:p>
          <a:p>
            <a:pPr algn="ctr" fontAlgn="ctr"/>
            <a:r>
              <a:rPr lang="fr-FR" sz="4000" dirty="0"/>
              <a:t>Favoriser les déclarations</a:t>
            </a:r>
          </a:p>
        </p:txBody>
      </p:sp>
      <p:sp>
        <p:nvSpPr>
          <p:cNvPr id="93" name="Rectangle à coins arrondis 92"/>
          <p:cNvSpPr/>
          <p:nvPr/>
        </p:nvSpPr>
        <p:spPr>
          <a:xfrm>
            <a:off x="5834920" y="12918092"/>
            <a:ext cx="8494872" cy="547053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fr-FR" sz="4000" b="1" dirty="0">
                <a:solidFill>
                  <a:schemeClr val="bg2">
                    <a:lumMod val="90000"/>
                  </a:schemeClr>
                </a:solidFill>
              </a:rPr>
              <a:t>Institut de l’Elevage</a:t>
            </a:r>
          </a:p>
          <a:p>
            <a:pPr algn="ctr" fontAlgn="ctr"/>
            <a:r>
              <a:rPr lang="fr-FR" sz="4000" dirty="0">
                <a:solidFill>
                  <a:srgbClr val="002060"/>
                </a:solidFill>
              </a:rPr>
              <a:t>Animation de l’ONAB</a:t>
            </a:r>
          </a:p>
          <a:p>
            <a:pPr algn="ctr" fontAlgn="ctr"/>
            <a:r>
              <a:rPr lang="fr-FR" sz="4000" dirty="0">
                <a:solidFill>
                  <a:schemeClr val="bg2">
                    <a:lumMod val="90000"/>
                  </a:schemeClr>
                </a:solidFill>
              </a:rPr>
              <a:t>Convocation des comités de pilotage </a:t>
            </a:r>
            <a:r>
              <a:rPr lang="fr-FR" sz="4000" dirty="0"/>
              <a:t>Gestion des fiches d’anomalies</a:t>
            </a:r>
          </a:p>
          <a:p>
            <a:pPr algn="ctr" fontAlgn="ctr"/>
            <a:r>
              <a:rPr lang="fr-FR" sz="4000" dirty="0"/>
              <a:t>Lien avec les vétérinaires</a:t>
            </a:r>
          </a:p>
          <a:p>
            <a:pPr algn="ctr" fontAlgn="ctr"/>
            <a:r>
              <a:rPr lang="fr-FR" sz="4000" dirty="0"/>
              <a:t>Formation des techniciens d’IA</a:t>
            </a:r>
          </a:p>
          <a:p>
            <a:pPr algn="ctr" fontAlgn="ctr"/>
            <a:r>
              <a:rPr lang="fr-FR" sz="4000" dirty="0"/>
              <a:t>via l’ANFEIA (CAFTI)</a:t>
            </a:r>
          </a:p>
          <a:p>
            <a:pPr algn="ctr" fontAlgn="ctr"/>
            <a:r>
              <a:rPr lang="fr-FR" sz="4000" dirty="0"/>
              <a:t>Communication au réseau filière</a:t>
            </a:r>
          </a:p>
        </p:txBody>
      </p:sp>
      <p:sp>
        <p:nvSpPr>
          <p:cNvPr id="94" name="Rectangle à coins arrondis 93"/>
          <p:cNvSpPr/>
          <p:nvPr/>
        </p:nvSpPr>
        <p:spPr>
          <a:xfrm>
            <a:off x="14617824" y="12988028"/>
            <a:ext cx="8304860" cy="521681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fr-FR" sz="4000" b="1" dirty="0">
                <a:solidFill>
                  <a:schemeClr val="bg2">
                    <a:lumMod val="90000"/>
                  </a:schemeClr>
                </a:solidFill>
              </a:rPr>
              <a:t>INRAE</a:t>
            </a:r>
          </a:p>
          <a:p>
            <a:pPr algn="ctr" fontAlgn="ctr"/>
            <a:r>
              <a:rPr lang="fr-FR" sz="4000" dirty="0">
                <a:solidFill>
                  <a:srgbClr val="002060"/>
                </a:solidFill>
              </a:rPr>
              <a:t>Animation de l’ONAB</a:t>
            </a:r>
          </a:p>
          <a:p>
            <a:pPr algn="ctr" fontAlgn="ctr"/>
            <a:r>
              <a:rPr lang="fr-FR" sz="4000" dirty="0">
                <a:solidFill>
                  <a:schemeClr val="bg2">
                    <a:lumMod val="90000"/>
                  </a:schemeClr>
                </a:solidFill>
              </a:rPr>
              <a:t>Membre comité de pilotage</a:t>
            </a:r>
          </a:p>
          <a:p>
            <a:pPr algn="ctr" fontAlgn="ctr"/>
            <a:r>
              <a:rPr lang="fr-FR" sz="4000" dirty="0"/>
              <a:t>Gestion des échantillons biologiques</a:t>
            </a:r>
          </a:p>
          <a:p>
            <a:pPr algn="ctr" fontAlgn="ctr"/>
            <a:r>
              <a:rPr lang="fr-FR" sz="4000" dirty="0"/>
              <a:t>Maintien du site internet </a:t>
            </a:r>
          </a:p>
          <a:p>
            <a:pPr algn="ctr" fontAlgn="ctr"/>
            <a:r>
              <a:rPr lang="fr-FR" sz="4000" dirty="0"/>
              <a:t>Communication scientifique</a:t>
            </a:r>
          </a:p>
          <a:p>
            <a:pPr algn="ctr" fontAlgn="ctr"/>
            <a:r>
              <a:rPr lang="fr-FR" sz="4000" dirty="0"/>
              <a:t>Etude scientifique des anomalies déclarées ou non</a:t>
            </a:r>
          </a:p>
        </p:txBody>
      </p:sp>
      <p:sp>
        <p:nvSpPr>
          <p:cNvPr id="95" name="Rectangle à coins arrondis 94"/>
          <p:cNvSpPr/>
          <p:nvPr/>
        </p:nvSpPr>
        <p:spPr>
          <a:xfrm>
            <a:off x="14689832" y="20340592"/>
            <a:ext cx="7908812" cy="412756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fr-FR" sz="4000" b="1" dirty="0">
                <a:solidFill>
                  <a:schemeClr val="bg2">
                    <a:lumMod val="90000"/>
                  </a:schemeClr>
                </a:solidFill>
              </a:rPr>
              <a:t>ELIANCE</a:t>
            </a:r>
          </a:p>
          <a:p>
            <a:pPr algn="ctr" fontAlgn="ctr"/>
            <a:r>
              <a:rPr lang="fr-FR" sz="3200" dirty="0">
                <a:solidFill>
                  <a:schemeClr val="bg2">
                    <a:lumMod val="90000"/>
                  </a:schemeClr>
                </a:solidFill>
              </a:rPr>
              <a:t>Membre comité de pilotage</a:t>
            </a:r>
          </a:p>
          <a:p>
            <a:pPr algn="ctr" fontAlgn="ctr"/>
            <a:r>
              <a:rPr lang="fr-FR" sz="3200" dirty="0">
                <a:solidFill>
                  <a:schemeClr val="bg2">
                    <a:lumMod val="90000"/>
                  </a:schemeClr>
                </a:solidFill>
              </a:rPr>
              <a:t>Représentant ES/OS</a:t>
            </a:r>
          </a:p>
          <a:p>
            <a:pPr algn="ctr" fontAlgn="ctr"/>
            <a:r>
              <a:rPr lang="fr-FR" sz="4000" dirty="0"/>
              <a:t>Communication au réseau filière</a:t>
            </a:r>
          </a:p>
          <a:p>
            <a:pPr algn="ctr" fontAlgn="ctr"/>
            <a:r>
              <a:rPr lang="fr-FR" sz="4000" dirty="0"/>
              <a:t>Communication scientifique</a:t>
            </a:r>
          </a:p>
          <a:p>
            <a:pPr algn="ctr" fontAlgn="ctr"/>
            <a:r>
              <a:rPr lang="fr-FR" sz="4000" dirty="0"/>
              <a:t>Etude scientifique des anomalies déclarées ou non</a:t>
            </a:r>
          </a:p>
        </p:txBody>
      </p:sp>
      <p:sp>
        <p:nvSpPr>
          <p:cNvPr id="33" name="Rectangle à coins arrondis 32"/>
          <p:cNvSpPr/>
          <p:nvPr/>
        </p:nvSpPr>
        <p:spPr>
          <a:xfrm>
            <a:off x="756231" y="29439061"/>
            <a:ext cx="8191079" cy="354090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fr-FR" sz="4000" b="1" dirty="0">
                <a:solidFill>
                  <a:schemeClr val="bg2">
                    <a:lumMod val="90000"/>
                  </a:schemeClr>
                </a:solidFill>
              </a:rPr>
              <a:t>GDS France </a:t>
            </a:r>
          </a:p>
          <a:p>
            <a:pPr algn="ctr" fontAlgn="ctr"/>
            <a:r>
              <a:rPr lang="fr-FR" sz="3200" dirty="0">
                <a:solidFill>
                  <a:schemeClr val="bg2">
                    <a:lumMod val="90000"/>
                  </a:schemeClr>
                </a:solidFill>
              </a:rPr>
              <a:t>Membre comité de pilotage </a:t>
            </a:r>
            <a:r>
              <a:rPr lang="fr-FR" sz="4000" dirty="0"/>
              <a:t>Communication pour sensibiliser leurs réseaux et la remontée d’infos terrain vers l’ONAB</a:t>
            </a:r>
          </a:p>
        </p:txBody>
      </p:sp>
      <p:sp>
        <p:nvSpPr>
          <p:cNvPr id="36" name="Rectangle à coins arrondis 35"/>
          <p:cNvSpPr/>
          <p:nvPr/>
        </p:nvSpPr>
        <p:spPr>
          <a:xfrm>
            <a:off x="735992" y="33308233"/>
            <a:ext cx="8191079" cy="162735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fr-FR" sz="4000" b="1" dirty="0">
                <a:solidFill>
                  <a:schemeClr val="bg2">
                    <a:lumMod val="90000"/>
                  </a:schemeClr>
                </a:solidFill>
              </a:rPr>
              <a:t>Ministère de l’Agriculture</a:t>
            </a:r>
          </a:p>
          <a:p>
            <a:pPr algn="ctr" fontAlgn="ctr"/>
            <a:r>
              <a:rPr lang="fr-FR" sz="3200" dirty="0">
                <a:solidFill>
                  <a:schemeClr val="bg2">
                    <a:lumMod val="90000"/>
                  </a:schemeClr>
                </a:solidFill>
              </a:rPr>
              <a:t>Membre comité de pilotage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23618824" y="-8411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990033"/>
                </a:solidFill>
              </a:rPr>
              <a:t>S. Minery et C. Grohs 2022</a:t>
            </a: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2438" y="1660756"/>
            <a:ext cx="1462890" cy="1513335"/>
          </a:xfrm>
          <a:prstGeom prst="rect">
            <a:avLst/>
          </a:prstGeom>
        </p:spPr>
      </p:pic>
      <p:grpSp>
        <p:nvGrpSpPr>
          <p:cNvPr id="4" name="Groupe 3"/>
          <p:cNvGrpSpPr/>
          <p:nvPr/>
        </p:nvGrpSpPr>
        <p:grpSpPr>
          <a:xfrm>
            <a:off x="432248" y="41260884"/>
            <a:ext cx="28029151" cy="1820797"/>
            <a:chOff x="432248" y="41260884"/>
            <a:chExt cx="28029151" cy="1820797"/>
          </a:xfrm>
        </p:grpSpPr>
        <p:grpSp>
          <p:nvGrpSpPr>
            <p:cNvPr id="39" name="Groupe 38"/>
            <p:cNvGrpSpPr/>
            <p:nvPr/>
          </p:nvGrpSpPr>
          <p:grpSpPr>
            <a:xfrm>
              <a:off x="432248" y="41260884"/>
              <a:ext cx="28029151" cy="1820797"/>
              <a:chOff x="122847" y="5981582"/>
              <a:chExt cx="8916038" cy="675951"/>
            </a:xfrm>
          </p:grpSpPr>
          <p:pic>
            <p:nvPicPr>
              <p:cNvPr id="43" name="Image 42" descr="36_logo_logo Races France V CMJN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516043" y="6063639"/>
                <a:ext cx="432048" cy="593894"/>
              </a:xfrm>
              <a:prstGeom prst="rect">
                <a:avLst/>
              </a:prstGeom>
            </p:spPr>
          </p:pic>
          <p:pic>
            <p:nvPicPr>
              <p:cNvPr id="45" name="Image 44" descr="logoENVA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685965" y="6195869"/>
                <a:ext cx="972843" cy="252939"/>
              </a:xfrm>
              <a:prstGeom prst="rect">
                <a:avLst/>
              </a:prstGeom>
            </p:spPr>
          </p:pic>
          <p:pic>
            <p:nvPicPr>
              <p:cNvPr id="46" name="Image 45" descr="Oniris_LOGO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711827" y="6081469"/>
                <a:ext cx="868213" cy="474623"/>
              </a:xfrm>
              <a:prstGeom prst="rect">
                <a:avLst/>
              </a:prstGeom>
            </p:spPr>
          </p:pic>
          <p:pic>
            <p:nvPicPr>
              <p:cNvPr id="47" name="Image 46" descr="vetAgroSup_vertical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8548801" y="5981582"/>
                <a:ext cx="490084" cy="617301"/>
              </a:xfrm>
              <a:prstGeom prst="rect">
                <a:avLst/>
              </a:prstGeom>
            </p:spPr>
          </p:pic>
          <p:pic>
            <p:nvPicPr>
              <p:cNvPr id="48" name="Image 47"/>
              <p:cNvPicPr>
                <a:picLocks noChangeAspect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2847" y="6221996"/>
                <a:ext cx="783528" cy="206329"/>
              </a:xfrm>
              <a:prstGeom prst="rect">
                <a:avLst/>
              </a:prstGeom>
            </p:spPr>
          </p:pic>
          <p:pic>
            <p:nvPicPr>
              <p:cNvPr id="49" name="Image 48"/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7223" y="6197329"/>
                <a:ext cx="715858" cy="357548"/>
              </a:xfrm>
              <a:prstGeom prst="rect">
                <a:avLst/>
              </a:prstGeom>
            </p:spPr>
          </p:pic>
          <p:pic>
            <p:nvPicPr>
              <p:cNvPr id="50" name="Image 49"/>
              <p:cNvPicPr>
                <a:picLocks noChangeAspect="1"/>
              </p:cNvPicPr>
              <p:nvPr/>
            </p:nvPicPr>
            <p:blipFill>
              <a:blip r:embed="rId1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86966" y="6131659"/>
                <a:ext cx="865162" cy="317149"/>
              </a:xfrm>
              <a:prstGeom prst="rect">
                <a:avLst/>
              </a:prstGeom>
            </p:spPr>
          </p:pic>
          <p:pic>
            <p:nvPicPr>
              <p:cNvPr id="51" name="Image 50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7406" y="6166295"/>
                <a:ext cx="846761" cy="388582"/>
              </a:xfrm>
              <a:prstGeom prst="rect">
                <a:avLst/>
              </a:prstGeom>
            </p:spPr>
          </p:pic>
          <p:pic>
            <p:nvPicPr>
              <p:cNvPr id="52" name="Image 51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2371" y="6010688"/>
                <a:ext cx="848475" cy="590244"/>
              </a:xfrm>
              <a:prstGeom prst="rect">
                <a:avLst/>
              </a:prstGeom>
            </p:spPr>
          </p:pic>
        </p:grpSp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6266" y="41344990"/>
              <a:ext cx="1614494" cy="1460168"/>
            </a:xfrm>
            <a:prstGeom prst="rect">
              <a:avLst/>
            </a:prstGeom>
          </p:spPr>
        </p:pic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3086790" y="41758442"/>
              <a:ext cx="1963082" cy="10973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2502</TotalTime>
  <Words>331</Words>
  <Application>Microsoft Office PowerPoint</Application>
  <PresentationFormat>Personnalisé</PresentationFormat>
  <Paragraphs>103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Arial Rounded MT Bold</vt:lpstr>
      <vt:lpstr>Calibri</vt:lpstr>
      <vt:lpstr>Thème Office</vt:lpstr>
      <vt:lpstr>Présentation PowerPoint</vt:lpstr>
    </vt:vector>
  </TitlesOfParts>
  <Company>INRA - UMR GABI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adminpri</dc:creator>
  <cp:lastModifiedBy>Cécile GROHS</cp:lastModifiedBy>
  <cp:revision>131</cp:revision>
  <dcterms:created xsi:type="dcterms:W3CDTF">2015-06-16T14:52:47Z</dcterms:created>
  <dcterms:modified xsi:type="dcterms:W3CDTF">2022-10-27T14:51:55Z</dcterms:modified>
</cp:coreProperties>
</file>